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99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60" r:id="rId19"/>
    <p:sldId id="275" r:id="rId20"/>
    <p:sldId id="276" r:id="rId21"/>
    <p:sldId id="261" r:id="rId22"/>
    <p:sldId id="262" r:id="rId23"/>
    <p:sldId id="295" r:id="rId24"/>
    <p:sldId id="296" r:id="rId25"/>
    <p:sldId id="297" r:id="rId26"/>
    <p:sldId id="298" r:id="rId27"/>
    <p:sldId id="263" r:id="rId28"/>
    <p:sldId id="264" r:id="rId29"/>
    <p:sldId id="269" r:id="rId30"/>
    <p:sldId id="265" r:id="rId31"/>
    <p:sldId id="266" r:id="rId32"/>
    <p:sldId id="267" r:id="rId33"/>
    <p:sldId id="268" r:id="rId34"/>
    <p:sldId id="270" r:id="rId35"/>
    <p:sldId id="271" r:id="rId36"/>
    <p:sldId id="279" r:id="rId37"/>
    <p:sldId id="280" r:id="rId38"/>
    <p:sldId id="272" r:id="rId39"/>
    <p:sldId id="273" r:id="rId40"/>
    <p:sldId id="277" r:id="rId41"/>
    <p:sldId id="274" r:id="rId42"/>
    <p:sldId id="278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480E0CED-1133-4EB3-83ED-498E92EC1CF3}">
          <p14:sldIdLst>
            <p14:sldId id="256"/>
            <p14:sldId id="257"/>
            <p14:sldId id="258"/>
            <p14:sldId id="259"/>
            <p14:sldId id="299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60"/>
            <p14:sldId id="275"/>
            <p14:sldId id="276"/>
            <p14:sldId id="261"/>
            <p14:sldId id="262"/>
            <p14:sldId id="295"/>
            <p14:sldId id="296"/>
            <p14:sldId id="297"/>
            <p14:sldId id="298"/>
            <p14:sldId id="263"/>
            <p14:sldId id="264"/>
            <p14:sldId id="269"/>
            <p14:sldId id="265"/>
            <p14:sldId id="266"/>
            <p14:sldId id="267"/>
            <p14:sldId id="268"/>
            <p14:sldId id="270"/>
            <p14:sldId id="271"/>
            <p14:sldId id="279"/>
            <p14:sldId id="280"/>
            <p14:sldId id="272"/>
            <p14:sldId id="273"/>
            <p14:sldId id="277"/>
            <p14:sldId id="274"/>
            <p14:sldId id="27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43" autoAdjust="0"/>
    <p:restoredTop sz="94660"/>
  </p:normalViewPr>
  <p:slideViewPr>
    <p:cSldViewPr>
      <p:cViewPr varScale="1">
        <p:scale>
          <a:sx n="117" d="100"/>
          <a:sy n="117" d="100"/>
        </p:scale>
        <p:origin x="-1488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E26899-E449-4A16-A24F-900EA2A0E75C}" type="datetimeFigureOut">
              <a:rPr lang="en-US" smtClean="0"/>
              <a:t>25-Aug-20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EC5E6-816B-40D0-AD8B-8DB5824E2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17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C02CB-9F7C-4598-AC89-7CA0A9DAFC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86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9DF43-B092-48E3-8D3D-EB5AEF45131D}" type="datetime1">
              <a:rPr lang="en-US" smtClean="0"/>
              <a:t>25-Aug-20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7FCC5-6BC2-4024-8B5F-0539EA6279FF}" type="datetime1">
              <a:rPr lang="en-US" smtClean="0"/>
              <a:t>25-Aug-20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5BE30-A7D2-4FA6-8B85-9ADAC087E616}" type="datetime1">
              <a:rPr lang="en-US" smtClean="0"/>
              <a:t>25-Aug-20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5B1EB-4688-4D6E-A9E6-9DBD2495352E}" type="datetime1">
              <a:rPr lang="en-US" smtClean="0"/>
              <a:t>25-Aug-20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22CD-35A1-4310-BE66-ADC727B8C728}" type="datetime1">
              <a:rPr lang="en-US" smtClean="0"/>
              <a:t>25-Aug-20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33051-DBD8-42E2-AD43-F68802645FC7}" type="datetime1">
              <a:rPr lang="en-US" smtClean="0"/>
              <a:t>25-Aug-20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D6F8-8337-47CB-BC02-1DA8DA79C8E8}" type="datetime1">
              <a:rPr lang="en-US" smtClean="0"/>
              <a:t>25-Aug-20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D7F62-EE31-4686-9846-ECB4DD010B34}" type="datetime1">
              <a:rPr lang="en-US" smtClean="0"/>
              <a:t>25-Aug-20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9AC1-7D46-48C3-BC34-3AF863F06296}" type="datetime1">
              <a:rPr lang="en-US" smtClean="0"/>
              <a:t>25-Aug-20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52D33-267C-42BD-A661-0552C284299C}" type="datetime1">
              <a:rPr lang="en-US" smtClean="0"/>
              <a:t>25-Aug-20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FF9F1-86AE-4418-8D4D-14124C7FE32E}" type="datetime1">
              <a:rPr lang="en-US" smtClean="0"/>
              <a:t>25-Aug-20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0A614BA9-A906-4C00-8E00-5034CA6863B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C8CE9F4B-BAB3-49DE-8A85-F52175DF7A82}" type="datetime1">
              <a:rPr lang="en-US" smtClean="0"/>
              <a:t>25-Aug-20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4268" y="381000"/>
            <a:ext cx="8133932" cy="1470025"/>
          </a:xfrm>
        </p:spPr>
        <p:txBody>
          <a:bodyPr>
            <a:normAutofit/>
          </a:bodyPr>
          <a:lstStyle/>
          <a:p>
            <a:r>
              <a:rPr lang="el-GR" sz="4000" dirty="0"/>
              <a:t>Προγραμματισμός και Συστήματα στον Παγκόσμιο </a:t>
            </a:r>
            <a:r>
              <a:rPr lang="el-GR" sz="4000" dirty="0" smtClean="0"/>
              <a:t>ιστό</a:t>
            </a:r>
            <a:endParaRPr lang="en-US" sz="4000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066800" y="3429000"/>
            <a:ext cx="6400800" cy="838200"/>
          </a:xfrm>
        </p:spPr>
        <p:txBody>
          <a:bodyPr>
            <a:normAutofit/>
          </a:bodyPr>
          <a:lstStyle/>
          <a:p>
            <a:r>
              <a:rPr lang="el-GR" sz="2800" dirty="0" smtClean="0">
                <a:solidFill>
                  <a:schemeClr val="tx1"/>
                </a:solidFill>
              </a:rPr>
              <a:t>                          Μέλη </a:t>
            </a:r>
            <a:r>
              <a:rPr lang="el-GR" sz="2800" dirty="0">
                <a:solidFill>
                  <a:schemeClr val="tx1"/>
                </a:solidFill>
              </a:rPr>
              <a:t>Ομάδας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400" y="4495800"/>
            <a:ext cx="8229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Όνομα                                                                                                                       ΑΜ</a:t>
            </a:r>
          </a:p>
          <a:p>
            <a:r>
              <a:rPr lang="el-GR" dirty="0" smtClean="0"/>
              <a:t>Αδαμόπουλος Κωνσταντίνος                                                                                236270</a:t>
            </a:r>
          </a:p>
          <a:p>
            <a:r>
              <a:rPr lang="el-GR" dirty="0" smtClean="0"/>
              <a:t>Αντωνάκος Μιχαήλ                                                                                                 235992</a:t>
            </a:r>
          </a:p>
          <a:p>
            <a:r>
              <a:rPr lang="el-GR" dirty="0" smtClean="0"/>
              <a:t>Καϊσούδης Φώτιος                                                                                                 236062</a:t>
            </a:r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457200" y="2081893"/>
            <a:ext cx="7772400" cy="1089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l-GR" sz="3200" dirty="0">
                <a:latin typeface="+mn-lt"/>
              </a:rPr>
              <a:t>Εργαστηριακή άσκηση 2019-2020</a:t>
            </a:r>
            <a:endParaRPr lang="en-US" sz="3200" dirty="0">
              <a:latin typeface="+mn-lt"/>
            </a:endParaRPr>
          </a:p>
          <a:p>
            <a:endParaRPr lang="en-US" sz="4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4372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8D6EE0-32F7-450B-BFC9-801241194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1.5-Πίνακας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A82466BC-9A5C-4E34-B43D-7496731072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1" r="1" b="7718"/>
          <a:stretch/>
        </p:blipFill>
        <p:spPr>
          <a:xfrm>
            <a:off x="381000" y="1841955"/>
            <a:ext cx="7893844" cy="435133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00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6A9104-2FE9-4F1A-9EE3-D18F19EE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1.6-Πίνακας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3623711-D7EC-4346-B585-E4A9018DEF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34" r="7707"/>
          <a:stretch/>
        </p:blipFill>
        <p:spPr>
          <a:xfrm>
            <a:off x="457200" y="1847397"/>
            <a:ext cx="7893844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580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69EEFA-5F4C-4F06-94AC-5329EE3D4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1.1-Γράφημα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098E449-57C7-400D-A8EA-28B0FC698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981" y="1825626"/>
            <a:ext cx="5906793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283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5356D8C-E4D0-49FB-9D30-7F6509AC0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1.2-Γράφημα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140F4BE3-0D07-4300-876B-26640B63B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825626"/>
            <a:ext cx="6592937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112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1AF3A1-CB77-46A3-B61F-3BAFC03AC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1.3-Γράφημα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6E67E2C-7DE2-40B0-A421-D5D13D591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825626"/>
            <a:ext cx="6626403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588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DF81DA-7FB0-4973-82AC-A17417991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1.4-Γράφημα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D9D3923F-866B-48EC-8DE5-0C01F879C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825626"/>
            <a:ext cx="6728873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688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2624F8-14D0-4E3E-B9F6-47B17C386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1.5-Γράφημα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535CE022-9784-4146-8F3B-88C06601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814740"/>
            <a:ext cx="6626403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3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08EB75-B5D1-4464-A7A5-B8C82DBF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1.6-Γράφημα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9151D403-2EB3-4D58-9D08-1B5A5ECDB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825626"/>
            <a:ext cx="6559805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872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Διαχειρηστής-Λειτουργία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55293"/>
            <a:ext cx="7620000" cy="3726307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5410200"/>
            <a:ext cx="739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 </a:t>
            </a:r>
            <a:r>
              <a:rPr lang="el-GR" dirty="0" smtClean="0"/>
              <a:t>διαχειρηστής επιλέγει από τα κριτήρια που φαίνονται στην παραπάνω εικόνα,επιλέγει υποβολή και το σύστημα εμφανίζει τα στοιχεία σε μορφή </a:t>
            </a:r>
            <a:r>
              <a:rPr lang="en-US" dirty="0" err="1" smtClean="0"/>
              <a:t>heatmap</a:t>
            </a:r>
            <a:r>
              <a:rPr lang="en-US" dirty="0" smtClean="0"/>
              <a:t>.</a:t>
            </a:r>
            <a:r>
              <a:rPr lang="el-GR" dirty="0" smtClean="0"/>
              <a:t>Επίσης</a:t>
            </a:r>
            <a:r>
              <a:rPr lang="en-US" dirty="0" smtClean="0"/>
              <a:t>,</a:t>
            </a:r>
            <a:r>
              <a:rPr lang="el-GR" dirty="0" smtClean="0"/>
              <a:t> επιλέγοντας το γκρι κουμπί επιστρέφει στο </a:t>
            </a:r>
            <a:r>
              <a:rPr lang="en-US" dirty="0" smtClean="0"/>
              <a:t>dashboard.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447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Διαχειρηστής-Λειτουργία 2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676400"/>
            <a:ext cx="7620000" cy="368286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5486400"/>
            <a:ext cx="7194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Αν ο διαχειρηστής επιλέξει κριτήρια για τα οποία δεν υπάρχουν δεδομένα</a:t>
            </a:r>
          </a:p>
          <a:p>
            <a:r>
              <a:rPr lang="el-GR" dirty="0" smtClean="0"/>
              <a:t>τότε ενημερώνεται με το παραπάνω μήνυμα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86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Απαιτήσεις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Όλες οι απαιτήσεις έχουν υλοποιηθεί σύμφωνα με τις προδιαγραφές της εκφώνησης.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81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Διαχειρηστής-Λειτουργία 2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24000"/>
            <a:ext cx="7620000" cy="368478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5334000"/>
            <a:ext cx="75241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Αν ο διαχειρηστής δεν επιλέξει κάποιο από τα κριτήρια τότε ενημερώνεται με</a:t>
            </a:r>
          </a:p>
          <a:p>
            <a:r>
              <a:rPr lang="el-GR" dirty="0" smtClean="0"/>
              <a:t>το παραπάνω μήνυμα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401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Διαχειρηστής-Λειτουργία </a:t>
            </a:r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95400"/>
            <a:ext cx="7620000" cy="36766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9600" y="5334000"/>
            <a:ext cx="723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Ο διαχειρηστής επιλέγει διαγραφή δεδομένων, το σύστημα εμφανίζει το παράθυρο επιβεβαίωσης.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58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Διαχειρηστής-Λειτουργία </a:t>
            </a:r>
            <a:r>
              <a:rPr lang="en-US" dirty="0"/>
              <a:t>3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1447800"/>
            <a:ext cx="7904207" cy="3810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5486399"/>
            <a:ext cx="8151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Εφόσον ο διαχειρηστής επιλέξει οκ, το σύστημα θα τον ενημερώσει με μήνυμα όταν</a:t>
            </a:r>
          </a:p>
          <a:p>
            <a:r>
              <a:rPr lang="el-GR" dirty="0" smtClean="0"/>
              <a:t>ολοκληρωθεί η διαγραφή των στοιχείων από την ΒΔ.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4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F1CB86-55FC-4F67-B004-047DB9DCD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156" y="76200"/>
            <a:ext cx="7620000" cy="1143000"/>
          </a:xfrm>
        </p:spPr>
        <p:txBody>
          <a:bodyPr/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4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D8854962-9E4F-4595-BB77-D77E0E81B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56" y="1219200"/>
            <a:ext cx="7612844" cy="43247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85" y="5611228"/>
            <a:ext cx="801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Ο Διαχειρηστής διάλεγει το τύπο αρχείου που επιθυμεί(</a:t>
            </a:r>
            <a:r>
              <a:rPr lang="en-US" dirty="0" smtClean="0"/>
              <a:t>CSV,JSON,XML</a:t>
            </a:r>
            <a:r>
              <a:rPr lang="el-GR" dirty="0" smtClean="0"/>
              <a:t>)</a:t>
            </a:r>
            <a:r>
              <a:rPr lang="en-US" dirty="0" smtClean="0"/>
              <a:t> </a:t>
            </a:r>
            <a:r>
              <a:rPr lang="el-GR" dirty="0" smtClean="0"/>
              <a:t>και το σύστημα τον ενημερώνει όταν τελειώσει την εξαγωγή με το παραπάνω μήνυμα.Αν δεν υπάρχουν δεδομένα για τα κριτήρια που διάλεξε εμφανίζεται το μήνυμα που παρουσιάζεται στην διαφάνεια 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559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4-</a:t>
            </a:r>
            <a:r>
              <a:rPr lang="en-US" dirty="0" smtClean="0"/>
              <a:t>CSV export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24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63" y="1676400"/>
            <a:ext cx="7802337" cy="497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178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4</a:t>
            </a:r>
            <a:r>
              <a:rPr lang="en-US" dirty="0" smtClean="0"/>
              <a:t>-JSON export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25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929" y="1627414"/>
            <a:ext cx="5976938" cy="505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593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4</a:t>
            </a:r>
            <a:r>
              <a:rPr lang="en-US" dirty="0" smtClean="0"/>
              <a:t>-XML export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26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00200"/>
            <a:ext cx="6353175" cy="517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663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371600"/>
            <a:ext cx="7620000" cy="367300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5410200"/>
            <a:ext cx="7724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Ο χρήστης επιλέγει </a:t>
            </a:r>
            <a:r>
              <a:rPr lang="en-US" dirty="0" smtClean="0"/>
              <a:t>register </a:t>
            </a:r>
            <a:r>
              <a:rPr lang="el-GR" dirty="0" smtClean="0"/>
              <a:t>αν θέλει να εγγραφτεί ή </a:t>
            </a:r>
            <a:r>
              <a:rPr lang="en-US" dirty="0" smtClean="0"/>
              <a:t>login </a:t>
            </a:r>
            <a:r>
              <a:rPr lang="el-GR" dirty="0" smtClean="0"/>
              <a:t>αν θέλει να συνδεθεί.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0245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47800"/>
            <a:ext cx="7620000" cy="367697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" y="5540829"/>
            <a:ext cx="8024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Αν ο χρήστης επιλέξει </a:t>
            </a:r>
            <a:r>
              <a:rPr lang="en-US" dirty="0" smtClean="0"/>
              <a:t>login </a:t>
            </a:r>
            <a:r>
              <a:rPr lang="el-GR" dirty="0" smtClean="0"/>
              <a:t>τότε θα εμφανιστεί η φόρμα για να εισάγει τα στοιχεία</a:t>
            </a:r>
          </a:p>
          <a:p>
            <a:r>
              <a:rPr lang="el-GR" dirty="0" smtClean="0"/>
              <a:t>σύνδεσης του.Επίσης, μπορεί να επιλέξει </a:t>
            </a:r>
            <a:r>
              <a:rPr lang="en-US" dirty="0" smtClean="0"/>
              <a:t>cancel</a:t>
            </a:r>
            <a:r>
              <a:rPr lang="el-GR" dirty="0" smtClean="0"/>
              <a:t> ώστε να κλείσει την φόρμα.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738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29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95400"/>
            <a:ext cx="7620000" cy="3708532"/>
          </a:xfrm>
        </p:spPr>
      </p:pic>
      <p:sp>
        <p:nvSpPr>
          <p:cNvPr id="10" name="TextBox 9"/>
          <p:cNvSpPr txBox="1"/>
          <p:nvPr/>
        </p:nvSpPr>
        <p:spPr>
          <a:xfrm>
            <a:off x="381000" y="5257800"/>
            <a:ext cx="7928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Αν ο χρήστης </a:t>
            </a:r>
            <a:r>
              <a:rPr lang="el-GR" dirty="0" smtClean="0"/>
              <a:t>δεν είσαγει όλα τα στοιχεία </a:t>
            </a:r>
            <a:r>
              <a:rPr lang="el-GR" dirty="0"/>
              <a:t>τότε εμφανίζεται το παραπάνω </a:t>
            </a:r>
            <a:r>
              <a:rPr lang="el-GR" dirty="0" smtClean="0"/>
              <a:t>μήνυμα.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673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Συνεισφορά Μελών Ομάδας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40000" lnSpcReduction="20000"/>
          </a:bodyPr>
          <a:lstStyle/>
          <a:p>
            <a:r>
              <a:rPr lang="el-GR" sz="3700" dirty="0" smtClean="0"/>
              <a:t>Αδαμόπουλος Κώνσταντίνος</a:t>
            </a:r>
            <a:endParaRPr lang="en-US" sz="3700" dirty="0" smtClean="0"/>
          </a:p>
          <a:p>
            <a:pPr lvl="1">
              <a:buFont typeface="Arial" pitchFamily="34" charset="0"/>
              <a:buChar char="•"/>
            </a:pPr>
            <a:r>
              <a:rPr lang="el-GR" sz="3700" dirty="0" smtClean="0"/>
              <a:t>Λειτουργία 3 – Χρήστης</a:t>
            </a:r>
            <a:r>
              <a:rPr lang="en-US" sz="3700" dirty="0" smtClean="0"/>
              <a:t> </a:t>
            </a:r>
            <a:r>
              <a:rPr lang="el-GR" sz="3700" dirty="0" smtClean="0"/>
              <a:t>(</a:t>
            </a:r>
            <a:r>
              <a:rPr lang="en-US" sz="3700" dirty="0" err="1" smtClean="0"/>
              <a:t>Javascript,php</a:t>
            </a:r>
            <a:r>
              <a:rPr lang="el-GR" sz="3700" dirty="0" smtClean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 smtClean="0"/>
              <a:t>Λειτουργία 4 – Χρήστης (</a:t>
            </a:r>
            <a:r>
              <a:rPr lang="en-US" sz="3700" dirty="0" err="1" smtClean="0"/>
              <a:t>Javascript,php</a:t>
            </a:r>
            <a:r>
              <a:rPr lang="el-GR" sz="3700" dirty="0" smtClean="0"/>
              <a:t>)</a:t>
            </a:r>
            <a:endParaRPr lang="en-US" sz="3700" dirty="0" smtClean="0"/>
          </a:p>
          <a:p>
            <a:pPr lvl="1">
              <a:buFont typeface="Arial" pitchFamily="34" charset="0"/>
              <a:buChar char="•"/>
            </a:pPr>
            <a:r>
              <a:rPr lang="en-US" sz="3700" dirty="0" smtClean="0"/>
              <a:t>Styling</a:t>
            </a:r>
          </a:p>
          <a:p>
            <a:pPr lvl="2"/>
            <a:r>
              <a:rPr lang="en-US" sz="3700" dirty="0" smtClean="0"/>
              <a:t>d_analysis.html</a:t>
            </a:r>
          </a:p>
          <a:p>
            <a:pPr lvl="2"/>
            <a:r>
              <a:rPr lang="en-US" sz="3700" dirty="0" smtClean="0"/>
              <a:t>import.html</a:t>
            </a:r>
            <a:endParaRPr lang="el-GR" sz="3700" dirty="0" smtClean="0"/>
          </a:p>
          <a:p>
            <a:r>
              <a:rPr lang="el-GR" sz="3700" dirty="0" smtClean="0"/>
              <a:t>Αντωνάκος Μιχαήλ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 smtClean="0"/>
              <a:t>Λειτουργία 2-Διαχειρηστής</a:t>
            </a:r>
            <a:r>
              <a:rPr lang="en-US" sz="3700" dirty="0" smtClean="0"/>
              <a:t> </a:t>
            </a:r>
            <a:r>
              <a:rPr lang="el-GR" sz="3700" dirty="0" smtClean="0"/>
              <a:t>(</a:t>
            </a:r>
            <a:r>
              <a:rPr lang="en-US" sz="3700" dirty="0" err="1" smtClean="0"/>
              <a:t>Javascript,php</a:t>
            </a:r>
            <a:r>
              <a:rPr lang="el-GR" sz="3700" dirty="0" smtClean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 smtClean="0"/>
              <a:t>Λειτουργία 3-Διαχειρηστής</a:t>
            </a:r>
            <a:r>
              <a:rPr lang="en-US" sz="3700" dirty="0" smtClean="0"/>
              <a:t> </a:t>
            </a:r>
            <a:r>
              <a:rPr lang="el-GR" sz="3700" dirty="0" smtClean="0"/>
              <a:t>(</a:t>
            </a:r>
            <a:r>
              <a:rPr lang="en-US" sz="3700" dirty="0" err="1" smtClean="0"/>
              <a:t>Javascript,php</a:t>
            </a:r>
            <a:r>
              <a:rPr lang="el-GR" sz="3700" dirty="0" smtClean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 smtClean="0"/>
              <a:t>Λειτουργία 1-Χρήστης</a:t>
            </a:r>
            <a:r>
              <a:rPr lang="en-US" sz="3700" dirty="0" smtClean="0"/>
              <a:t> </a:t>
            </a:r>
            <a:r>
              <a:rPr lang="el-GR" sz="3700" dirty="0" smtClean="0"/>
              <a:t>(</a:t>
            </a:r>
            <a:r>
              <a:rPr lang="en-US" sz="3700" dirty="0" err="1" smtClean="0"/>
              <a:t>Javascript,php</a:t>
            </a:r>
            <a:r>
              <a:rPr lang="el-GR" sz="3700" dirty="0" smtClean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 smtClean="0"/>
              <a:t>Λειτουργία 2-Χρήστης</a:t>
            </a:r>
            <a:r>
              <a:rPr lang="en-US" sz="3700" dirty="0" smtClean="0"/>
              <a:t> </a:t>
            </a:r>
            <a:r>
              <a:rPr lang="el-GR" sz="3700" dirty="0" smtClean="0"/>
              <a:t>(</a:t>
            </a:r>
            <a:r>
              <a:rPr lang="en-US" sz="3700" dirty="0" err="1" smtClean="0"/>
              <a:t>Javascript,php</a:t>
            </a:r>
            <a:r>
              <a:rPr lang="el-GR" sz="3700" dirty="0" smtClean="0"/>
              <a:t>)</a:t>
            </a:r>
            <a:endParaRPr lang="en-US" sz="3700" dirty="0" smtClean="0"/>
          </a:p>
          <a:p>
            <a:pPr lvl="1">
              <a:buFont typeface="Arial" pitchFamily="34" charset="0"/>
              <a:buChar char="•"/>
            </a:pPr>
            <a:r>
              <a:rPr lang="en-US" sz="3700" dirty="0" smtClean="0"/>
              <a:t>Styling</a:t>
            </a:r>
          </a:p>
          <a:p>
            <a:pPr lvl="2"/>
            <a:r>
              <a:rPr lang="en-US" sz="3700" dirty="0" smtClean="0"/>
              <a:t>admin.html</a:t>
            </a:r>
          </a:p>
          <a:p>
            <a:pPr lvl="2"/>
            <a:r>
              <a:rPr lang="en-US" sz="3700" dirty="0" smtClean="0"/>
              <a:t>user.html</a:t>
            </a:r>
            <a:endParaRPr lang="el-GR" sz="3700" dirty="0" smtClean="0"/>
          </a:p>
          <a:p>
            <a:r>
              <a:rPr lang="el-GR" sz="3700" dirty="0" smtClean="0"/>
              <a:t>Καϊσούδης Φώτιος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 smtClean="0"/>
              <a:t>Λειτουργία 1-Διαχειρηστής</a:t>
            </a:r>
            <a:r>
              <a:rPr lang="en-US" sz="3700" dirty="0" smtClean="0"/>
              <a:t> </a:t>
            </a:r>
            <a:r>
              <a:rPr lang="el-GR" sz="3700" dirty="0" smtClean="0"/>
              <a:t>(</a:t>
            </a:r>
            <a:r>
              <a:rPr lang="en-US" sz="3700" dirty="0" err="1" smtClean="0"/>
              <a:t>Javascript,php</a:t>
            </a:r>
            <a:r>
              <a:rPr lang="el-GR" sz="3700" dirty="0" smtClean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l-GR" sz="3700" dirty="0" smtClean="0"/>
              <a:t>Λειτουργία 4-Διαχειρηστής</a:t>
            </a:r>
            <a:r>
              <a:rPr lang="en-US" sz="3700" dirty="0" smtClean="0"/>
              <a:t> </a:t>
            </a:r>
            <a:r>
              <a:rPr lang="el-GR" sz="3700" dirty="0" smtClean="0"/>
              <a:t>(</a:t>
            </a:r>
            <a:r>
              <a:rPr lang="en-US" sz="3700" dirty="0" err="1" smtClean="0"/>
              <a:t>Javascript,php</a:t>
            </a:r>
            <a:r>
              <a:rPr lang="el-GR" sz="3700" dirty="0" smtClean="0"/>
              <a:t>)</a:t>
            </a:r>
            <a:endParaRPr lang="en-US" sz="3700" dirty="0" smtClean="0"/>
          </a:p>
          <a:p>
            <a:pPr lvl="1">
              <a:buFont typeface="Arial" pitchFamily="34" charset="0"/>
              <a:buChar char="•"/>
            </a:pPr>
            <a:r>
              <a:rPr lang="en-US" sz="3700" dirty="0" smtClean="0"/>
              <a:t>Styling</a:t>
            </a:r>
          </a:p>
          <a:p>
            <a:pPr lvl="2"/>
            <a:r>
              <a:rPr lang="en-US" sz="3700" dirty="0" smtClean="0"/>
              <a:t>index.html</a:t>
            </a:r>
          </a:p>
          <a:p>
            <a:pPr lvl="2"/>
            <a:r>
              <a:rPr lang="en-US" sz="3700" dirty="0" smtClean="0"/>
              <a:t>dashboard.html</a:t>
            </a:r>
          </a:p>
          <a:p>
            <a:pPr marL="0" indent="0">
              <a:buNone/>
            </a:pPr>
            <a:endParaRPr lang="el-GR" sz="4500" dirty="0" smtClean="0"/>
          </a:p>
          <a:p>
            <a:pPr lvl="1"/>
            <a:endParaRPr lang="el-GR" dirty="0" smtClean="0"/>
          </a:p>
          <a:p>
            <a:endParaRPr lang="el-GR" dirty="0" smtClean="0"/>
          </a:p>
          <a:p>
            <a:pPr lvl="1">
              <a:buFont typeface="Arial" pitchFamily="34" charset="0"/>
              <a:buChar char="•"/>
            </a:pPr>
            <a:endParaRPr lang="el-GR" dirty="0" smtClean="0"/>
          </a:p>
          <a:p>
            <a:pPr lvl="1">
              <a:buFont typeface="Arial" pitchFamily="34" charset="0"/>
              <a:buChar char="•"/>
            </a:pPr>
            <a:endParaRPr lang="el-GR" dirty="0" smtClean="0"/>
          </a:p>
          <a:p>
            <a:pPr lvl="1">
              <a:buFont typeface="Arial" pitchFamily="34" charset="0"/>
              <a:buChar char="•"/>
            </a:pPr>
            <a:endParaRPr lang="el-GR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08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47800"/>
            <a:ext cx="7620000" cy="364503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5562600"/>
            <a:ext cx="743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Αν ο χρήστης εισάγει λάθος στοιχεία τότε εμφανίζεται το παραπάνω μήνυμα.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413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47800"/>
            <a:ext cx="7620000" cy="368094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52578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επιλέξει </a:t>
            </a:r>
            <a:r>
              <a:rPr lang="en-US" dirty="0" smtClean="0"/>
              <a:t>register </a:t>
            </a:r>
            <a:r>
              <a:rPr lang="el-GR" dirty="0"/>
              <a:t>τότε θα εμφανιστεί η φόρμα </a:t>
            </a:r>
            <a:r>
              <a:rPr lang="el-GR" dirty="0" smtClean="0"/>
              <a:t>εγγραφής.Επίσης, </a:t>
            </a:r>
            <a:r>
              <a:rPr lang="el-GR" dirty="0"/>
              <a:t>μπορεί να επιλέξει </a:t>
            </a:r>
            <a:r>
              <a:rPr lang="en-US" dirty="0"/>
              <a:t>cancel</a:t>
            </a:r>
            <a:r>
              <a:rPr lang="el-GR" dirty="0"/>
              <a:t> ώστε να κλείσει την </a:t>
            </a:r>
            <a:r>
              <a:rPr lang="el-GR" dirty="0" smtClean="0"/>
              <a:t>φόρμα.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7941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24000"/>
            <a:ext cx="7620000" cy="36887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5486400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Αν ο χρήστης δεν εισάγει όλα τα στοιχεία τότε εμφανίζεται το παραπάνω μήνυμα.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9396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371600"/>
            <a:ext cx="7620000" cy="366903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4800" y="5345570"/>
            <a:ext cx="81182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Αν ο χρήστης </a:t>
            </a:r>
            <a:r>
              <a:rPr lang="el-GR" dirty="0" smtClean="0"/>
              <a:t>εισάγει λάθος μορφή κωδικού τότε </a:t>
            </a:r>
            <a:r>
              <a:rPr lang="el-GR" dirty="0"/>
              <a:t>εμφανίζεται το παραπάνω </a:t>
            </a:r>
            <a:r>
              <a:rPr lang="el-GR" dirty="0" smtClean="0"/>
              <a:t>μήνυμα.</a:t>
            </a:r>
          </a:p>
          <a:p>
            <a:r>
              <a:rPr lang="el-GR" dirty="0" smtClean="0"/>
              <a:t>Σημείωση</a:t>
            </a:r>
            <a:r>
              <a:rPr lang="en-US" dirty="0" smtClean="0"/>
              <a:t>:</a:t>
            </a:r>
          </a:p>
          <a:p>
            <a:r>
              <a:rPr lang="en-US" dirty="0" smtClean="0"/>
              <a:t>To </a:t>
            </a:r>
            <a:r>
              <a:rPr lang="el-GR" dirty="0" smtClean="0"/>
              <a:t>ίδιο ισχύει και για το </a:t>
            </a:r>
            <a:r>
              <a:rPr lang="en-US" dirty="0" smtClean="0"/>
              <a:t>username</a:t>
            </a:r>
            <a:r>
              <a:rPr lang="el-GR" dirty="0" smtClean="0"/>
              <a:t>.Θα πρέπει να υπάρχει ένα κένο στο </a:t>
            </a:r>
            <a:r>
              <a:rPr lang="en-US" dirty="0" smtClean="0"/>
              <a:t>username.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2057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Χρήστης-Λειτουργία </a:t>
            </a:r>
            <a:r>
              <a:rPr lang="el-GR" dirty="0" smtClean="0"/>
              <a:t>2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95400"/>
            <a:ext cx="7967542" cy="3886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" y="5261889"/>
            <a:ext cx="815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 </a:t>
            </a:r>
            <a:r>
              <a:rPr lang="el-GR" dirty="0" smtClean="0"/>
              <a:t>χρήστης εφόσον συνδεθεί με επιτυχία, το σύστημα θα εμφανίσει την οθόνη</a:t>
            </a:r>
          </a:p>
          <a:p>
            <a:r>
              <a:rPr lang="el-GR" dirty="0" smtClean="0"/>
              <a:t>απεικόνησης των στοιχείων του.Για την ανάλυση στοιχείων και το </a:t>
            </a:r>
            <a:r>
              <a:rPr lang="en-US" dirty="0" smtClean="0"/>
              <a:t>upload </a:t>
            </a:r>
            <a:r>
              <a:rPr lang="el-GR" dirty="0" smtClean="0"/>
              <a:t>δεδομένων</a:t>
            </a:r>
          </a:p>
          <a:p>
            <a:r>
              <a:rPr lang="el-GR" dirty="0" smtClean="0"/>
              <a:t>επιλέγει τα αντίστοιχα κουμπιά και για να αποσυνδεθεί επίλεγει το </a:t>
            </a:r>
            <a:r>
              <a:rPr lang="en-US" dirty="0" smtClean="0"/>
              <a:t>Log out.</a:t>
            </a:r>
            <a:r>
              <a:rPr lang="el-GR" dirty="0" smtClean="0"/>
              <a:t>Στ</a:t>
            </a:r>
            <a:r>
              <a:rPr lang="en-US" dirty="0" smtClean="0"/>
              <a:t>o leaderboard o </a:t>
            </a:r>
            <a:r>
              <a:rPr lang="el-GR" dirty="0" smtClean="0"/>
              <a:t>συνδεδεμένος χρήστης είναι </a:t>
            </a:r>
            <a:r>
              <a:rPr lang="en-US" dirty="0" smtClean="0"/>
              <a:t>highlighted </a:t>
            </a:r>
            <a:r>
              <a:rPr lang="el-GR" dirty="0" smtClean="0"/>
              <a:t>με γκρι χρώμα.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7440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xmlns="" id="{7F1442EF-C187-4F79-BDFD-F479C678B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52400"/>
            <a:ext cx="7620000" cy="1020762"/>
          </a:xfrm>
        </p:spPr>
        <p:txBody>
          <a:bodyPr/>
          <a:lstStyle/>
          <a:p>
            <a:r>
              <a:rPr lang="en-US" dirty="0" err="1" smtClean="0"/>
              <a:t>Χρήστη</a:t>
            </a:r>
            <a:r>
              <a:rPr lang="el-GR" dirty="0" smtClean="0"/>
              <a:t>ς-</a:t>
            </a:r>
            <a:r>
              <a:rPr lang="en-US" dirty="0" err="1" smtClean="0"/>
              <a:t>Λειτουργί</a:t>
            </a:r>
            <a:r>
              <a:rPr lang="en-US" dirty="0" smtClean="0"/>
              <a:t>α 3</a:t>
            </a:r>
            <a:endParaRPr lang="el-GR" dirty="0"/>
          </a:p>
        </p:txBody>
      </p:sp>
      <p:pic>
        <p:nvPicPr>
          <p:cNvPr id="9" name="Θέση περιεχομένου 8" descr="heatmap&#10;">
            <a:extLst>
              <a:ext uri="{FF2B5EF4-FFF2-40B4-BE49-F238E27FC236}">
                <a16:creationId xmlns:a16="http://schemas.microsoft.com/office/drawing/2014/main" xmlns="" id="{3ED53637-DFF1-4122-9561-A6EDCEA327C2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1143000"/>
            <a:ext cx="7886700" cy="4038599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14FD439-7739-422D-A222-AF9AC11BB1A0}"/>
              </a:ext>
            </a:extLst>
          </p:cNvPr>
          <p:cNvSpPr txBox="1"/>
          <p:nvPr/>
        </p:nvSpPr>
        <p:spPr>
          <a:xfrm>
            <a:off x="381000" y="5410608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Δημιουργία του </a:t>
            </a:r>
            <a:r>
              <a:rPr lang="en-US" dirty="0" err="1"/>
              <a:t>Heatmap</a:t>
            </a:r>
            <a:r>
              <a:rPr lang="el-GR" dirty="0"/>
              <a:t> </a:t>
            </a:r>
            <a:r>
              <a:rPr lang="el-GR" dirty="0" smtClean="0"/>
              <a:t>βάση </a:t>
            </a:r>
            <a:r>
              <a:rPr lang="el-GR" dirty="0"/>
              <a:t>των τιμών των πεδίων  Έτος και Μήνας που έχει ορίσει ο </a:t>
            </a:r>
            <a:r>
              <a:rPr lang="el-GR" dirty="0" smtClean="0"/>
              <a:t>χρήστης.Επίσης, </a:t>
            </a:r>
            <a:r>
              <a:rPr lang="el-GR" dirty="0"/>
              <a:t>αν επιλέξει το πλήκτρο «Επιστροφή στην Αρχική Σελίδα</a:t>
            </a:r>
            <a:r>
              <a:rPr lang="el-GR" dirty="0" smtClean="0"/>
              <a:t>», τότε </a:t>
            </a:r>
            <a:r>
              <a:rPr lang="el-GR" dirty="0"/>
              <a:t>μεταφέρεται στην εικόνα της Λειτουργίας 2 του Χρήστη</a:t>
            </a:r>
            <a:r>
              <a:rPr lang="el-GR" dirty="0" smtClean="0"/>
              <a:t>.</a:t>
            </a:r>
            <a:endParaRPr lang="el-G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35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6244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xmlns="" id="{D7ADDC28-751D-4B43-BDC2-13B76333B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7620000" cy="1143000"/>
          </a:xfrm>
        </p:spPr>
        <p:txBody>
          <a:bodyPr/>
          <a:lstStyle/>
          <a:p>
            <a:r>
              <a:rPr lang="en-US" sz="4400" dirty="0" err="1"/>
              <a:t>Χρήστη</a:t>
            </a:r>
            <a:r>
              <a:rPr lang="el-GR" sz="4400" dirty="0"/>
              <a:t>ς-</a:t>
            </a:r>
            <a:r>
              <a:rPr lang="en-US" sz="4400" dirty="0"/>
              <a:t> </a:t>
            </a:r>
            <a:r>
              <a:rPr lang="en-US" sz="4400" dirty="0" err="1"/>
              <a:t>Λειτουργί</a:t>
            </a:r>
            <a:r>
              <a:rPr lang="en-US" sz="4400" dirty="0"/>
              <a:t>α 3 </a:t>
            </a:r>
            <a:endParaRPr lang="el-GR" dirty="0"/>
          </a:p>
        </p:txBody>
      </p:sp>
      <p:pic>
        <p:nvPicPr>
          <p:cNvPr id="5" name="Θέση περιεχομένου 4" descr="Εικόνα που περιέχει κείμενο, χάρτης&#10;&#10;Περιγραφή που δημιουργήθηκε αυτόματα">
            <a:extLst>
              <a:ext uri="{FF2B5EF4-FFF2-40B4-BE49-F238E27FC236}">
                <a16:creationId xmlns:a16="http://schemas.microsoft.com/office/drawing/2014/main" xmlns="" id="{B8AFDC13-3049-436F-98AD-166955A0C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42658"/>
            <a:ext cx="7696200" cy="503430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7CA3BB9-89C9-4BA8-BE44-7F2044EBDC57}"/>
              </a:ext>
            </a:extLst>
          </p:cNvPr>
          <p:cNvSpPr txBox="1"/>
          <p:nvPr/>
        </p:nvSpPr>
        <p:spPr>
          <a:xfrm>
            <a:off x="533400" y="6176964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δεν επιλέξει καμία τιμή από τα πεδία Έτος, Μήνας </a:t>
            </a:r>
            <a:r>
              <a:rPr lang="el-GR" dirty="0" smtClean="0"/>
              <a:t>εμφανίζεται το παραπάνω μήνυμα.</a:t>
            </a:r>
            <a:endParaRPr lang="el-G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7012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xmlns="" id="{D7ADDC28-751D-4B43-BDC2-13B76333B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7620000" cy="1143000"/>
          </a:xfrm>
        </p:spPr>
        <p:txBody>
          <a:bodyPr/>
          <a:lstStyle/>
          <a:p>
            <a:r>
              <a:rPr lang="en-US" sz="4400" dirty="0" err="1"/>
              <a:t>Χρήστη</a:t>
            </a:r>
            <a:r>
              <a:rPr lang="el-GR" sz="4400" dirty="0"/>
              <a:t>ς-</a:t>
            </a:r>
            <a:r>
              <a:rPr lang="en-US" sz="4400" dirty="0"/>
              <a:t> </a:t>
            </a:r>
            <a:r>
              <a:rPr lang="en-US" sz="4400" dirty="0" err="1"/>
              <a:t>Λειτουργί</a:t>
            </a:r>
            <a:r>
              <a:rPr lang="en-US" sz="4400" dirty="0"/>
              <a:t>α 3 </a:t>
            </a:r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7CA3BB9-89C9-4BA8-BE44-7F2044EBDC57}"/>
              </a:ext>
            </a:extLst>
          </p:cNvPr>
          <p:cNvSpPr txBox="1"/>
          <p:nvPr/>
        </p:nvSpPr>
        <p:spPr>
          <a:xfrm>
            <a:off x="541564" y="5562600"/>
            <a:ext cx="701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</a:t>
            </a:r>
            <a:r>
              <a:rPr lang="el-GR" dirty="0"/>
              <a:t>επιλέξει κριτήρια για τα οποία δεν υπάρχουν δεδομένα</a:t>
            </a:r>
          </a:p>
          <a:p>
            <a:r>
              <a:rPr lang="el-GR" dirty="0" smtClean="0"/>
              <a:t>εμφανίζεται το παραπάνω μήνυμα.</a:t>
            </a:r>
            <a:endParaRPr lang="el-GR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371600"/>
            <a:ext cx="7773502" cy="3962400"/>
          </a:xfr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37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1095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xmlns="" id="{DEED523C-4350-4A95-938F-39E1F0BBC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Χρήστης-Λειτουργία 3</a:t>
            </a:r>
            <a:endParaRPr lang="el-GR" dirty="0"/>
          </a:p>
        </p:txBody>
      </p:sp>
      <p:pic>
        <p:nvPicPr>
          <p:cNvPr id="5" name="Θέση περιεχομένου 4" descr="Εικόνα που περιέχει οθόνη, στιγμιότυπο οθόνης, ηλεκτρονικές συσκευές, εσωτερικό&#10;&#10;Περιγραφή που δημιουργήθηκε αυτόματα">
            <a:extLst>
              <a:ext uri="{FF2B5EF4-FFF2-40B4-BE49-F238E27FC236}">
                <a16:creationId xmlns:a16="http://schemas.microsoft.com/office/drawing/2014/main" xmlns="" id="{BA110A8E-6588-46C2-9C14-8106977835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24000"/>
            <a:ext cx="7886700" cy="29243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3F3C81C-9F6A-4C57-AF9F-4148D17A7071}"/>
              </a:ext>
            </a:extLst>
          </p:cNvPr>
          <p:cNvSpPr txBox="1"/>
          <p:nvPr/>
        </p:nvSpPr>
        <p:spPr>
          <a:xfrm>
            <a:off x="228600" y="4714762"/>
            <a:ext cx="7848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Πίνακας ο οποίος δείχνει το ποσοστό των εγγραφών, την ώρα και ημέρα με τις περισσότερες εγγραφές ανά τύπο δραστηριότητας και με βάση των τιμών των πεδίων  Έτος και Μήνας που έχει ορίσει ο χρήστης.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38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7243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xmlns="" id="{4E294A07-E198-4BD9-98A8-0AADAFAE8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566" y="161926"/>
            <a:ext cx="7886700" cy="820519"/>
          </a:xfrm>
        </p:spPr>
        <p:txBody>
          <a:bodyPr>
            <a:normAutofit fontScale="90000"/>
          </a:bodyPr>
          <a:lstStyle/>
          <a:p>
            <a:r>
              <a:rPr lang="el-GR" sz="3600" dirty="0"/>
              <a:t>Χρήστης-Λειτουργία 3</a:t>
            </a:r>
            <a:r>
              <a:rPr lang="el-GR" sz="4000" dirty="0"/>
              <a:t/>
            </a:r>
            <a:br>
              <a:rPr lang="el-GR" sz="4000" dirty="0"/>
            </a:br>
            <a:r>
              <a:rPr lang="el-GR" sz="1200" dirty="0"/>
              <a:t>Σημείωση</a:t>
            </a:r>
            <a:r>
              <a:rPr lang="en-US" sz="1200" dirty="0"/>
              <a:t>:</a:t>
            </a:r>
            <a:r>
              <a:rPr lang="el-GR" sz="1200" dirty="0"/>
              <a:t> Τα παρακάτω διαγράμματα έχουν παραχθεί βάση των τιμών των πεδίων  Έτος και Μήνας που έχει επιλέξει ο χρήστης.</a:t>
            </a:r>
          </a:p>
        </p:txBody>
      </p:sp>
      <p:grpSp>
        <p:nvGrpSpPr>
          <p:cNvPr id="4" name="Ομάδα 3">
            <a:extLst>
              <a:ext uri="{FF2B5EF4-FFF2-40B4-BE49-F238E27FC236}">
                <a16:creationId xmlns:a16="http://schemas.microsoft.com/office/drawing/2014/main" xmlns="" id="{6ADCB826-AEE4-4616-8805-1062D5250250}"/>
              </a:ext>
            </a:extLst>
          </p:cNvPr>
          <p:cNvGrpSpPr>
            <a:grpSpLocks noGrp="1" noUngrp="1" noChangeAspect="1"/>
          </p:cNvGrpSpPr>
          <p:nvPr/>
        </p:nvGrpSpPr>
        <p:grpSpPr>
          <a:xfrm>
            <a:off x="3046214" y="1152554"/>
            <a:ext cx="3051572" cy="2712790"/>
            <a:chOff x="1127125" y="457200"/>
            <a:chExt cx="4068763" cy="2870200"/>
          </a:xfrm>
        </p:grpSpPr>
        <p:pic>
          <p:nvPicPr>
            <p:cNvPr id="5" name="Εικόνα 4" descr="pCapture">
              <a:extLst>
                <a:ext uri="{FF2B5EF4-FFF2-40B4-BE49-F238E27FC236}">
                  <a16:creationId xmlns:a16="http://schemas.microsoft.com/office/drawing/2014/main" xmlns="" id="{A0F146C0-A280-447D-93E6-F8E954EEDD1B}"/>
                </a:ext>
              </a:extLst>
            </p:cNvPr>
            <p:cNvPicPr>
              <a:picLocks noRot="1" noChangeAspect="1" noMove="1" noResize="1"/>
            </p:cNvPicPr>
            <p:nvPr isPhoto="1"/>
          </p:nvPicPr>
          <p:blipFill>
            <a:blip r:embed="rId2" cstate="print">
              <a:lum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7125" y="457200"/>
              <a:ext cx="4068763" cy="2514600"/>
            </a:xfrm>
            <a:prstGeom prst="rect">
              <a:avLst/>
            </a:prstGeom>
          </p:spPr>
        </p:pic>
        <p:sp>
          <p:nvSpPr>
            <p:cNvPr id="6" name="Ορθογώνιο 5">
              <a:extLst>
                <a:ext uri="{FF2B5EF4-FFF2-40B4-BE49-F238E27FC236}">
                  <a16:creationId xmlns:a16="http://schemas.microsoft.com/office/drawing/2014/main" xmlns="" id="{2CCFB18D-5FE7-44CE-AB00-B8566AE252D1}"/>
                </a:ext>
              </a:extLst>
            </p:cNvPr>
            <p:cNvSpPr/>
            <p:nvPr/>
          </p:nvSpPr>
          <p:spPr>
            <a:xfrm>
              <a:off x="1127125" y="2984500"/>
              <a:ext cx="4068763" cy="3429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>
              <a:normAutofit fontScale="55000" lnSpcReduction="20000"/>
            </a:bodyPr>
            <a:lstStyle/>
            <a:p>
              <a:pPr algn="ctr"/>
              <a:r>
                <a:rPr lang="el-GR" sz="1600" dirty="0"/>
                <a:t>Διάγραμμα Πίτα για το ποσοστό των εγγραφών ανά τύπο δραστηριότητας</a:t>
              </a:r>
            </a:p>
          </p:txBody>
        </p:sp>
      </p:grpSp>
      <p:grpSp>
        <p:nvGrpSpPr>
          <p:cNvPr id="7" name="Ομάδα 6">
            <a:extLst>
              <a:ext uri="{FF2B5EF4-FFF2-40B4-BE49-F238E27FC236}">
                <a16:creationId xmlns:a16="http://schemas.microsoft.com/office/drawing/2014/main" xmlns="" id="{C22822FD-2663-4EC6-A238-0BF0340C0244}"/>
              </a:ext>
            </a:extLst>
          </p:cNvPr>
          <p:cNvGrpSpPr>
            <a:grpSpLocks noGrp="1" noUngrp="1" noChangeAspect="1"/>
          </p:cNvGrpSpPr>
          <p:nvPr/>
        </p:nvGrpSpPr>
        <p:grpSpPr>
          <a:xfrm>
            <a:off x="4983060" y="3865344"/>
            <a:ext cx="3287163" cy="2870200"/>
            <a:chOff x="6600825" y="457200"/>
            <a:chExt cx="4856163" cy="2870200"/>
          </a:xfrm>
        </p:grpSpPr>
        <p:pic>
          <p:nvPicPr>
            <p:cNvPr id="8" name="Εικόνα 7" descr="bCapture">
              <a:extLst>
                <a:ext uri="{FF2B5EF4-FFF2-40B4-BE49-F238E27FC236}">
                  <a16:creationId xmlns:a16="http://schemas.microsoft.com/office/drawing/2014/main" xmlns="" id="{1117F292-FA81-431F-9FBB-30A7E85FA85C}"/>
                </a:ext>
              </a:extLst>
            </p:cNvPr>
            <p:cNvPicPr>
              <a:picLocks noRot="1" noChangeAspect="1" noMove="1" noResize="1"/>
            </p:cNvPicPr>
            <p:nvPr isPhoto="1"/>
          </p:nvPicPr>
          <p:blipFill>
            <a:blip r:embed="rId3">
              <a:lum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825" y="457200"/>
              <a:ext cx="4856163" cy="2514600"/>
            </a:xfrm>
            <a:prstGeom prst="rect">
              <a:avLst/>
            </a:prstGeom>
          </p:spPr>
        </p:pic>
        <p:sp>
          <p:nvSpPr>
            <p:cNvPr id="9" name="Ορθογώνιο 8">
              <a:extLst>
                <a:ext uri="{FF2B5EF4-FFF2-40B4-BE49-F238E27FC236}">
                  <a16:creationId xmlns:a16="http://schemas.microsoft.com/office/drawing/2014/main" xmlns="" id="{065F3743-58C2-495F-9F02-7CE2FFA24A36}"/>
                </a:ext>
              </a:extLst>
            </p:cNvPr>
            <p:cNvSpPr/>
            <p:nvPr/>
          </p:nvSpPr>
          <p:spPr>
            <a:xfrm>
              <a:off x="6600825" y="2984500"/>
              <a:ext cx="4856163" cy="3429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>
              <a:normAutofit fontScale="62500" lnSpcReduction="20000"/>
            </a:bodyPr>
            <a:lstStyle/>
            <a:p>
              <a:pPr algn="ctr"/>
              <a:r>
                <a:rPr lang="el-GR" sz="1600" dirty="0"/>
                <a:t>Διάγραμμα μπάρας για την ώρα με τις περισσότερες εγγραφές ανά τύπο δραστηριότητας</a:t>
              </a:r>
            </a:p>
            <a:p>
              <a:pPr algn="ctr"/>
              <a:endParaRPr lang="el-GR" sz="1600" dirty="0"/>
            </a:p>
          </p:txBody>
        </p:sp>
      </p:grpSp>
      <p:grpSp>
        <p:nvGrpSpPr>
          <p:cNvPr id="10" name="Ομάδα 9">
            <a:extLst>
              <a:ext uri="{FF2B5EF4-FFF2-40B4-BE49-F238E27FC236}">
                <a16:creationId xmlns:a16="http://schemas.microsoft.com/office/drawing/2014/main" xmlns="" id="{933E4573-B85E-48D3-893E-290BC38BEF40}"/>
              </a:ext>
            </a:extLst>
          </p:cNvPr>
          <p:cNvGrpSpPr>
            <a:grpSpLocks noGrp="1" noUngrp="1" noChangeAspect="1"/>
          </p:cNvGrpSpPr>
          <p:nvPr/>
        </p:nvGrpSpPr>
        <p:grpSpPr>
          <a:xfrm>
            <a:off x="628649" y="3865344"/>
            <a:ext cx="3391775" cy="2870200"/>
            <a:chOff x="701675" y="3543300"/>
            <a:chExt cx="4919663" cy="2870200"/>
          </a:xfrm>
        </p:grpSpPr>
        <p:pic>
          <p:nvPicPr>
            <p:cNvPr id="11" name="Εικόνα 10" descr="lCapture">
              <a:extLst>
                <a:ext uri="{FF2B5EF4-FFF2-40B4-BE49-F238E27FC236}">
                  <a16:creationId xmlns:a16="http://schemas.microsoft.com/office/drawing/2014/main" xmlns="" id="{5C208962-E2C8-4B58-B5DA-E64945E2F12A}"/>
                </a:ext>
              </a:extLst>
            </p:cNvPr>
            <p:cNvPicPr>
              <a:picLocks noRot="1" noChangeAspect="1" noMove="1" noResize="1"/>
            </p:cNvPicPr>
            <p:nvPr isPhoto="1"/>
          </p:nvPicPr>
          <p:blipFill>
            <a:blip r:embed="rId4">
              <a:lum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675" y="3543300"/>
              <a:ext cx="4919663" cy="2514600"/>
            </a:xfrm>
            <a:prstGeom prst="rect">
              <a:avLst/>
            </a:prstGeom>
          </p:spPr>
        </p:pic>
        <p:sp>
          <p:nvSpPr>
            <p:cNvPr id="12" name="Ορθογώνιο 11">
              <a:extLst>
                <a:ext uri="{FF2B5EF4-FFF2-40B4-BE49-F238E27FC236}">
                  <a16:creationId xmlns:a16="http://schemas.microsoft.com/office/drawing/2014/main" xmlns="" id="{A83EC4AB-80D4-4CCE-9F40-9BD359A3541C}"/>
                </a:ext>
              </a:extLst>
            </p:cNvPr>
            <p:cNvSpPr/>
            <p:nvPr/>
          </p:nvSpPr>
          <p:spPr>
            <a:xfrm>
              <a:off x="701675" y="6070600"/>
              <a:ext cx="4919663" cy="3429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>
              <a:normAutofit fontScale="62500" lnSpcReduction="20000"/>
            </a:bodyPr>
            <a:lstStyle/>
            <a:p>
              <a:pPr algn="ctr"/>
              <a:r>
                <a:rPr lang="el-GR" sz="1600" dirty="0"/>
                <a:t>Διάγραμμα γραμμής για την ημέρα με τις περισσότερες εγγραφές ανά τύπο δραστηριότητας</a:t>
              </a: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39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54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Τεχνολογίες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HTML5</a:t>
            </a:r>
          </a:p>
          <a:p>
            <a:r>
              <a:rPr lang="en-US" dirty="0" smtClean="0"/>
              <a:t>CSS</a:t>
            </a:r>
          </a:p>
          <a:p>
            <a:r>
              <a:rPr lang="en-US" dirty="0" smtClean="0"/>
              <a:t>Bootstrap</a:t>
            </a:r>
          </a:p>
          <a:p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err="1" smtClean="0"/>
              <a:t>Jquery</a:t>
            </a:r>
            <a:endParaRPr lang="en-US" dirty="0" smtClean="0"/>
          </a:p>
          <a:p>
            <a:r>
              <a:rPr lang="en-US" dirty="0" smtClean="0"/>
              <a:t>Leaflet.js</a:t>
            </a:r>
          </a:p>
          <a:p>
            <a:r>
              <a:rPr lang="en-US" dirty="0" smtClean="0"/>
              <a:t>Leaflet-</a:t>
            </a:r>
            <a:r>
              <a:rPr lang="en-US" dirty="0"/>
              <a:t>h</a:t>
            </a:r>
            <a:r>
              <a:rPr lang="en-US" dirty="0" smtClean="0"/>
              <a:t>eatmap.js</a:t>
            </a:r>
          </a:p>
          <a:p>
            <a:r>
              <a:rPr lang="en-US" dirty="0" smtClean="0"/>
              <a:t>Chart.js</a:t>
            </a:r>
          </a:p>
          <a:p>
            <a:r>
              <a:rPr lang="en-US" dirty="0" smtClean="0"/>
              <a:t>AJAX</a:t>
            </a:r>
          </a:p>
          <a:p>
            <a:r>
              <a:rPr lang="en-US" dirty="0" smtClean="0"/>
              <a:t>PHP 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55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xmlns="" id="{06031DD3-1E10-49E9-B7BE-2E0EC093D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228600"/>
            <a:ext cx="7886700" cy="893224"/>
          </a:xfrm>
        </p:spPr>
        <p:txBody>
          <a:bodyPr/>
          <a:lstStyle/>
          <a:p>
            <a:r>
              <a:rPr lang="en-US" sz="4400" dirty="0" err="1"/>
              <a:t>Χρήστη</a:t>
            </a:r>
            <a:r>
              <a:rPr lang="el-GR" sz="4400" dirty="0"/>
              <a:t>ς-</a:t>
            </a:r>
            <a:r>
              <a:rPr lang="en-US" sz="4400" dirty="0"/>
              <a:t> </a:t>
            </a:r>
            <a:r>
              <a:rPr lang="en-US" sz="4400" dirty="0" err="1"/>
              <a:t>Λειτουργί</a:t>
            </a:r>
            <a:r>
              <a:rPr lang="en-US" sz="4400" dirty="0"/>
              <a:t>α 4 </a:t>
            </a:r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87DCFBC-23BF-4DD0-AA54-E047DDBAD872}"/>
              </a:ext>
            </a:extLst>
          </p:cNvPr>
          <p:cNvSpPr txBox="1"/>
          <p:nvPr/>
        </p:nvSpPr>
        <p:spPr>
          <a:xfrm>
            <a:off x="1066800" y="5388182"/>
            <a:ext cx="662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Ο</a:t>
            </a:r>
            <a:r>
              <a:rPr lang="el-GR" dirty="0" smtClean="0"/>
              <a:t> </a:t>
            </a:r>
            <a:r>
              <a:rPr lang="el-GR" dirty="0"/>
              <a:t>χρήστης </a:t>
            </a:r>
            <a:r>
              <a:rPr lang="el-GR" dirty="0" smtClean="0"/>
              <a:t>επιλέ</a:t>
            </a:r>
            <a:r>
              <a:rPr lang="el-GR" dirty="0"/>
              <a:t>γ</a:t>
            </a:r>
            <a:r>
              <a:rPr lang="el-GR" dirty="0" smtClean="0"/>
              <a:t>ει </a:t>
            </a:r>
            <a:r>
              <a:rPr lang="el-GR" dirty="0"/>
              <a:t>το </a:t>
            </a:r>
            <a:r>
              <a:rPr lang="el-GR" dirty="0" smtClean="0"/>
              <a:t>πλήκτρο «</a:t>
            </a:r>
            <a:r>
              <a:rPr lang="en-US" dirty="0"/>
              <a:t>Choose a file</a:t>
            </a:r>
            <a:r>
              <a:rPr lang="el-GR" dirty="0" smtClean="0"/>
              <a:t>».Αν επιλέξει </a:t>
            </a:r>
            <a:r>
              <a:rPr lang="el-GR" dirty="0"/>
              <a:t>το πλήκτρο «Επιστροφή στην Αρχική Σελίδα», τότε μεταφέρεται στην εικόνα της Λειτουργίας 2 του </a:t>
            </a:r>
            <a:r>
              <a:rPr lang="el-GR" dirty="0" smtClean="0"/>
              <a:t>Χρήστη.</a:t>
            </a:r>
            <a:endParaRPr lang="el-G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40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95400"/>
            <a:ext cx="7620000" cy="3859635"/>
          </a:xfrm>
        </p:spPr>
      </p:pic>
    </p:spTree>
    <p:extLst>
      <p:ext uri="{BB962C8B-B14F-4D97-AF65-F5344CB8AC3E}">
        <p14:creationId xmlns:p14="http://schemas.microsoft.com/office/powerpoint/2010/main" val="18619244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xmlns="" id="{A3BFEDDD-9192-44A8-BBF1-B8F7EC709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0670"/>
            <a:ext cx="7886700" cy="72984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l-GR" dirty="0"/>
              <a:t>Χρήστης-Λειτουργία </a:t>
            </a:r>
            <a:r>
              <a:rPr lang="el-GR" dirty="0" smtClean="0"/>
              <a:t>4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8E5A07B8-D6FF-4B3A-8A0C-F749BB505001}"/>
              </a:ext>
            </a:extLst>
          </p:cNvPr>
          <p:cNvSpPr txBox="1"/>
          <p:nvPr/>
        </p:nvSpPr>
        <p:spPr>
          <a:xfrm>
            <a:off x="304800" y="54864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Ο χρήστης </a:t>
            </a:r>
            <a:r>
              <a:rPr lang="el-GR" dirty="0" smtClean="0"/>
              <a:t>επιλέγει </a:t>
            </a:r>
            <a:r>
              <a:rPr lang="el-GR" dirty="0"/>
              <a:t>ποιες περιοχές δεν θέλει να εισάγει(κόκκινα ορθογώνια) </a:t>
            </a:r>
            <a:r>
              <a:rPr lang="el-GR" dirty="0" smtClean="0"/>
              <a:t>με </a:t>
            </a:r>
            <a:r>
              <a:rPr lang="en-US" dirty="0" smtClean="0"/>
              <a:t>click and drag </a:t>
            </a:r>
            <a:r>
              <a:rPr lang="el-GR" dirty="0" smtClean="0"/>
              <a:t>και επιλέγει </a:t>
            </a:r>
            <a:r>
              <a:rPr lang="el-GR" dirty="0" smtClean="0"/>
              <a:t>«</a:t>
            </a:r>
            <a:r>
              <a:rPr lang="en-US" dirty="0" smtClean="0"/>
              <a:t>Submit</a:t>
            </a:r>
            <a:r>
              <a:rPr lang="el-GR" dirty="0" smtClean="0"/>
              <a:t>»</a:t>
            </a:r>
            <a:r>
              <a:rPr lang="en-US" dirty="0" smtClean="0"/>
              <a:t>.</a:t>
            </a:r>
            <a:endParaRPr lang="el-G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6" y="1143000"/>
            <a:ext cx="7932522" cy="4038600"/>
          </a:xfrm>
        </p:spPr>
      </p:pic>
    </p:spTree>
    <p:extLst>
      <p:ext uri="{BB962C8B-B14F-4D97-AF65-F5344CB8AC3E}">
        <p14:creationId xmlns:p14="http://schemas.microsoft.com/office/powerpoint/2010/main" val="42046897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xmlns="" id="{D7619F7E-BAAB-406D-B085-AFC4E94A9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6200"/>
            <a:ext cx="7620000" cy="1143000"/>
          </a:xfrm>
        </p:spPr>
        <p:txBody>
          <a:bodyPr/>
          <a:lstStyle/>
          <a:p>
            <a:r>
              <a:rPr lang="en-US" sz="4400" dirty="0" err="1"/>
              <a:t>Χρήστη</a:t>
            </a:r>
            <a:r>
              <a:rPr lang="el-GR" sz="4400" dirty="0"/>
              <a:t>ς-</a:t>
            </a:r>
            <a:r>
              <a:rPr lang="en-US" sz="4400" dirty="0"/>
              <a:t> </a:t>
            </a:r>
            <a:r>
              <a:rPr lang="en-US" sz="4400" dirty="0" err="1"/>
              <a:t>Λειτουργί</a:t>
            </a:r>
            <a:r>
              <a:rPr lang="en-US" sz="4400" dirty="0"/>
              <a:t>α 4 </a:t>
            </a:r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C1B1316-76A2-4275-BC12-F2A81F4A425F}"/>
              </a:ext>
            </a:extLst>
          </p:cNvPr>
          <p:cNvSpPr txBox="1"/>
          <p:nvPr/>
        </p:nvSpPr>
        <p:spPr>
          <a:xfrm>
            <a:off x="762000" y="5628597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Αν ο </a:t>
            </a:r>
            <a:r>
              <a:rPr lang="el-GR" dirty="0"/>
              <a:t>χρήστης πατήσει το πλήκτρο «</a:t>
            </a:r>
            <a:r>
              <a:rPr lang="en-US" dirty="0"/>
              <a:t>Submit</a:t>
            </a:r>
            <a:r>
              <a:rPr lang="el-GR" dirty="0"/>
              <a:t>»</a:t>
            </a:r>
            <a:r>
              <a:rPr lang="en-US" dirty="0"/>
              <a:t> </a:t>
            </a:r>
            <a:r>
              <a:rPr lang="el-GR" dirty="0"/>
              <a:t>χωρίς να έχει εισάγει ένα αρχείο </a:t>
            </a:r>
            <a:r>
              <a:rPr lang="el-GR" dirty="0" smtClean="0"/>
              <a:t>δεδομένων εμφανίζεται το παραπάνω μήνυμα. </a:t>
            </a:r>
            <a:endParaRPr lang="el-G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7800"/>
            <a:ext cx="7620000" cy="3863606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42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121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620000" cy="1143000"/>
          </a:xfrm>
        </p:spPr>
        <p:txBody>
          <a:bodyPr/>
          <a:lstStyle/>
          <a:p>
            <a:r>
              <a:rPr lang="el-GR" dirty="0"/>
              <a:t>Διαχειρηστής-Λειτουργία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36" y="1219200"/>
            <a:ext cx="7620000" cy="371668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0743" y="5029200"/>
            <a:ext cx="7467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Εφόσον ο διαχειρηστής συνδεθεί το σύστημα θα εμφανίσει το </a:t>
            </a:r>
            <a:r>
              <a:rPr lang="en-US" dirty="0" smtClean="0"/>
              <a:t>dashboard.</a:t>
            </a:r>
            <a:r>
              <a:rPr lang="el-GR" dirty="0" smtClean="0"/>
              <a:t>Επιλέγοντας τα κουμπιά </a:t>
            </a:r>
            <a:r>
              <a:rPr lang="en-US" dirty="0" smtClean="0"/>
              <a:t>charts </a:t>
            </a:r>
            <a:r>
              <a:rPr lang="el-GR" dirty="0" smtClean="0"/>
              <a:t>ή </a:t>
            </a:r>
            <a:r>
              <a:rPr lang="en-US" dirty="0" smtClean="0"/>
              <a:t>tables</a:t>
            </a:r>
            <a:r>
              <a:rPr lang="el-GR" dirty="0" smtClean="0"/>
              <a:t> εμφανίζονται μόνο γραφήματα ή πίνακες αντίστοιχα.Αν ο διαχειρηστής επιλέξει λειτουργίες διαχειρηστή το σύστημα θα εμφανίσει την οθόνη που παρουσιάζεται στις λειτουργίες 2,3,4 του διαχειρηστή.</a:t>
            </a:r>
            <a:r>
              <a:rPr lang="en-US" dirty="0" smtClean="0"/>
              <a:t> </a:t>
            </a:r>
            <a:r>
              <a:rPr lang="el-GR" dirty="0" smtClean="0"/>
              <a:t>Παρακάτω δίνονται κάθε πίνακας και γράφημα χωριστά.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829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893B10-260F-483A-AFBC-8EFC0E2B6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4800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1.1-Πίνακας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5B043C74-ACAB-4410-B11E-9B0CB296C5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9" r="6778" b="-1"/>
          <a:stretch/>
        </p:blipFill>
        <p:spPr>
          <a:xfrm>
            <a:off x="228600" y="1812019"/>
            <a:ext cx="7893844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992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93F181-2B6A-4C82-B027-A8FBA6D48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1.2-Πίνακας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35C705A6-8B4D-43A0-85C4-2BA452365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310493"/>
            <a:ext cx="8077200" cy="21336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48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94B8A7B-2CAC-46A3-A934-E7FA5C1C4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1.3-Πίνακας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8A929B74-E76E-4FFA-9B78-EC6A85248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09" r="1" b="6903"/>
          <a:stretch/>
        </p:blipFill>
        <p:spPr>
          <a:xfrm>
            <a:off x="381000" y="1825626"/>
            <a:ext cx="7893844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733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124087-80E5-4990-BB3A-F24DA9021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l-GR" dirty="0"/>
              <a:t>Διαχειρηστής-Λειτουργία </a:t>
            </a:r>
            <a:r>
              <a:rPr lang="el-GR" dirty="0" smtClean="0"/>
              <a:t>1.4-Πίνακας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38A3FB16-246E-4A1E-B82B-F0F606FE61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17" r="3530" b="1"/>
          <a:stretch/>
        </p:blipFill>
        <p:spPr>
          <a:xfrm>
            <a:off x="381000" y="1825626"/>
            <a:ext cx="7893844" cy="43513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14BA9-A906-4C00-8E00-5034CA6863BF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8755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236</TotalTime>
  <Words>831</Words>
  <Application>Microsoft Office PowerPoint</Application>
  <PresentationFormat>On-screen Show (4:3)</PresentationFormat>
  <Paragraphs>161</Paragraphs>
  <Slides>42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Adjacency</vt:lpstr>
      <vt:lpstr>Προγραμματισμός και Συστήματα στον Παγκόσμιο ιστό</vt:lpstr>
      <vt:lpstr>Απαιτήσεις Project</vt:lpstr>
      <vt:lpstr>Συνεισφορά Μελών Ομάδας</vt:lpstr>
      <vt:lpstr>Τεχνολογίες Project</vt:lpstr>
      <vt:lpstr>Διαχειρηστής-Λειτουργία 1</vt:lpstr>
      <vt:lpstr>Διαχειρηστής-Λειτουργία 1.1-Πίνακας</vt:lpstr>
      <vt:lpstr>Διαχειρηστής-Λειτουργία 1.2-Πίνακας</vt:lpstr>
      <vt:lpstr>Διαχειρηστής-Λειτουργία 1.3-Πίνακας</vt:lpstr>
      <vt:lpstr>Διαχειρηστής-Λειτουργία 1.4-Πίνακας</vt:lpstr>
      <vt:lpstr>Διαχειρηστής-Λειτουργία 1.5-Πίνακας</vt:lpstr>
      <vt:lpstr>Διαχειρηστής-Λειτουργία 1.6-Πίνακας</vt:lpstr>
      <vt:lpstr>Διαχειρηστής-Λειτουργία 1.1-Γράφημα</vt:lpstr>
      <vt:lpstr>Διαχειρηστής-Λειτουργία 1.2-Γράφημα</vt:lpstr>
      <vt:lpstr>Διαχειρηστής-Λειτουργία 1.3-Γράφημα</vt:lpstr>
      <vt:lpstr>Διαχειρηστής-Λειτουργία 1.4-Γράφημα</vt:lpstr>
      <vt:lpstr>Διαχειρηστής-Λειτουργία 1.5-Γράφημα</vt:lpstr>
      <vt:lpstr>Διαχειρηστής-Λειτουργία 1.6-Γράφημα</vt:lpstr>
      <vt:lpstr>Διαχειρηστής-Λειτουργία 2</vt:lpstr>
      <vt:lpstr>Διαχειρηστής-Λειτουργία 2</vt:lpstr>
      <vt:lpstr>Διαχειρηστής-Λειτουργία 2</vt:lpstr>
      <vt:lpstr>Διαχειρηστής-Λειτουργία 3</vt:lpstr>
      <vt:lpstr>Διαχειρηστής-Λειτουργία 3</vt:lpstr>
      <vt:lpstr>Διαχειρηστής-Λειτουργία 4</vt:lpstr>
      <vt:lpstr>Διαχειρηστής-Λειτουργία 4-CSV export</vt:lpstr>
      <vt:lpstr>Διαχειρηστής-Λειτουργία 4-JSON export</vt:lpstr>
      <vt:lpstr>Διαχειρηστής-Λειτουργία 4-XML export</vt:lpstr>
      <vt:lpstr>Χρήστης-Λειτουργία 1</vt:lpstr>
      <vt:lpstr>Χρήστης-Λειτουργία 1</vt:lpstr>
      <vt:lpstr>Χρήστης-Λειτουργία 1</vt:lpstr>
      <vt:lpstr>Χρήστης-Λειτουργία 1</vt:lpstr>
      <vt:lpstr>Χρήστης-Λειτουργία 1</vt:lpstr>
      <vt:lpstr>Χρήστης-Λειτουργία 1</vt:lpstr>
      <vt:lpstr>Χρήστης-Λειτουργία 1</vt:lpstr>
      <vt:lpstr>Χρήστης-Λειτουργία 2</vt:lpstr>
      <vt:lpstr>Χρήστης-Λειτουργία 3</vt:lpstr>
      <vt:lpstr>Χρήστης- Λειτουργία 3 </vt:lpstr>
      <vt:lpstr>Χρήστης- Λειτουργία 3 </vt:lpstr>
      <vt:lpstr>Χρήστης-Λειτουργία 3</vt:lpstr>
      <vt:lpstr>Χρήστης-Λειτουργία 3 Σημείωση: Τα παρακάτω διαγράμματα έχουν παραχθεί βάση των τιμών των πεδίων  Έτος και Μήνας που έχει επιλέξει ο χρήστης.</vt:lpstr>
      <vt:lpstr>Χρήστης- Λειτουργία 4 </vt:lpstr>
      <vt:lpstr>Χρήστης-Λειτουργία 4</vt:lpstr>
      <vt:lpstr>Χρήστης- Λειτουργία 4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Μέλη Ομάδας</dc:title>
  <dc:creator>CantTouchThis</dc:creator>
  <cp:lastModifiedBy>CantTouchThis</cp:lastModifiedBy>
  <cp:revision>50</cp:revision>
  <dcterms:created xsi:type="dcterms:W3CDTF">2020-08-21T06:16:24Z</dcterms:created>
  <dcterms:modified xsi:type="dcterms:W3CDTF">2020-08-25T10:11:03Z</dcterms:modified>
</cp:coreProperties>
</file>

<file path=docProps/thumbnail.jpeg>
</file>